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D8FE0-4315-4182-9C1D-10613EA6B71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D1C720C-D651-4FBE-A677-E611B5A35FDB}">
      <dgm:prSet phldrT="[Text]"/>
      <dgm:spPr/>
      <dgm:t>
        <a:bodyPr/>
        <a:lstStyle/>
        <a:p>
          <a:r>
            <a:rPr lang="en-US" u="sng" dirty="0" smtClean="0"/>
            <a:t>Year 1</a:t>
          </a:r>
        </a:p>
        <a:p>
          <a:r>
            <a:rPr lang="en-US" dirty="0" smtClean="0"/>
            <a:t>2017-2018</a:t>
          </a:r>
        </a:p>
        <a:p>
          <a:r>
            <a:rPr lang="en-US" dirty="0" smtClean="0"/>
            <a:t>Amateur Rocket Building Techniques</a:t>
          </a:r>
          <a:endParaRPr lang="en-US" dirty="0"/>
        </a:p>
      </dgm:t>
    </dgm:pt>
    <dgm:pt modelId="{BE512ABF-FDE9-43D9-92D8-378F335459C4}" type="parTrans" cxnId="{C422241D-2453-435F-B556-13973B7141E8}">
      <dgm:prSet/>
      <dgm:spPr/>
      <dgm:t>
        <a:bodyPr/>
        <a:lstStyle/>
        <a:p>
          <a:endParaRPr lang="en-US"/>
        </a:p>
      </dgm:t>
    </dgm:pt>
    <dgm:pt modelId="{8B69951F-5BE3-4AA4-B6D2-4637D0624844}" type="sibTrans" cxnId="{C422241D-2453-435F-B556-13973B7141E8}">
      <dgm:prSet/>
      <dgm:spPr/>
      <dgm:t>
        <a:bodyPr/>
        <a:lstStyle/>
        <a:p>
          <a:endParaRPr lang="en-US"/>
        </a:p>
      </dgm:t>
    </dgm:pt>
    <dgm:pt modelId="{ED1D632C-7C25-401F-B405-CEFF678ED1A9}">
      <dgm:prSet phldrT="[Text]"/>
      <dgm:spPr/>
      <dgm:t>
        <a:bodyPr/>
        <a:lstStyle/>
        <a:p>
          <a:r>
            <a:rPr lang="en-US" u="sng" dirty="0" smtClean="0"/>
            <a:t>Year 2</a:t>
          </a:r>
        </a:p>
        <a:p>
          <a:r>
            <a:rPr lang="en-US" dirty="0" smtClean="0"/>
            <a:t>2018-2019</a:t>
          </a:r>
        </a:p>
        <a:p>
          <a:r>
            <a:rPr lang="en-US" dirty="0" smtClean="0"/>
            <a:t>Throttle Controlled Rocket Engine</a:t>
          </a:r>
          <a:endParaRPr lang="en-US" dirty="0"/>
        </a:p>
      </dgm:t>
    </dgm:pt>
    <dgm:pt modelId="{04EEA7F4-CC25-4145-A50A-C45A52F21CF2}" type="parTrans" cxnId="{5447D245-FFFA-4D98-B7AD-3CEF75CA7315}">
      <dgm:prSet/>
      <dgm:spPr/>
      <dgm:t>
        <a:bodyPr/>
        <a:lstStyle/>
        <a:p>
          <a:endParaRPr lang="en-US"/>
        </a:p>
      </dgm:t>
    </dgm:pt>
    <dgm:pt modelId="{D2745043-3E66-4820-BD5E-D6CCED903686}" type="sibTrans" cxnId="{5447D245-FFFA-4D98-B7AD-3CEF75CA7315}">
      <dgm:prSet/>
      <dgm:spPr/>
      <dgm:t>
        <a:bodyPr/>
        <a:lstStyle/>
        <a:p>
          <a:endParaRPr lang="en-US"/>
        </a:p>
      </dgm:t>
    </dgm:pt>
    <dgm:pt modelId="{E21EE91D-D1C8-4101-90B9-44C2DC0DEE18}">
      <dgm:prSet phldrT="[Text]"/>
      <dgm:spPr/>
      <dgm:t>
        <a:bodyPr/>
        <a:lstStyle/>
        <a:p>
          <a:r>
            <a:rPr lang="en-US" u="sng" dirty="0" smtClean="0"/>
            <a:t>Year 3</a:t>
          </a:r>
        </a:p>
        <a:p>
          <a:r>
            <a:rPr lang="en-US" dirty="0" smtClean="0"/>
            <a:t>2019-2020</a:t>
          </a:r>
        </a:p>
        <a:p>
          <a:r>
            <a:rPr lang="en-US" dirty="0" smtClean="0"/>
            <a:t>Competition Rocket for Spaceport</a:t>
          </a:r>
          <a:endParaRPr lang="en-US" dirty="0"/>
        </a:p>
      </dgm:t>
    </dgm:pt>
    <dgm:pt modelId="{14FB749D-06D5-4F83-BB10-BB6BF8F3687D}" type="parTrans" cxnId="{90B5BC4C-FB0A-4461-8B2C-31D47B99345A}">
      <dgm:prSet/>
      <dgm:spPr/>
      <dgm:t>
        <a:bodyPr/>
        <a:lstStyle/>
        <a:p>
          <a:endParaRPr lang="en-US"/>
        </a:p>
      </dgm:t>
    </dgm:pt>
    <dgm:pt modelId="{3F1E7A80-9D1D-47F9-A6E3-E732F1487194}" type="sibTrans" cxnId="{90B5BC4C-FB0A-4461-8B2C-31D47B99345A}">
      <dgm:prSet/>
      <dgm:spPr/>
      <dgm:t>
        <a:bodyPr/>
        <a:lstStyle/>
        <a:p>
          <a:endParaRPr lang="en-US"/>
        </a:p>
      </dgm:t>
    </dgm:pt>
    <dgm:pt modelId="{A5F1D3B6-ECAC-4D40-A8DE-7B2A5C42780D}" type="pres">
      <dgm:prSet presAssocID="{DDBD8FE0-4315-4182-9C1D-10613EA6B71B}" presName="Name0" presStyleCnt="0">
        <dgm:presLayoutVars>
          <dgm:dir/>
          <dgm:resizeHandles val="exact"/>
        </dgm:presLayoutVars>
      </dgm:prSet>
      <dgm:spPr/>
    </dgm:pt>
    <dgm:pt modelId="{695C3357-1E33-4B54-8206-EAC72D4D314B}" type="pres">
      <dgm:prSet presAssocID="{BD1C720C-D651-4FBE-A677-E611B5A35FDB}" presName="node" presStyleLbl="node1" presStyleIdx="0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2A3335-4062-4AF0-A82C-97B7C6D5BCF3}" type="pres">
      <dgm:prSet presAssocID="{8B69951F-5BE3-4AA4-B6D2-4637D062484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A159998-161F-4712-8106-97063B811B6A}" type="pres">
      <dgm:prSet presAssocID="{8B69951F-5BE3-4AA4-B6D2-4637D062484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7AA0E95F-657A-42C7-9652-5C1A2B7DCB71}" type="pres">
      <dgm:prSet presAssocID="{ED1D632C-7C25-401F-B405-CEFF678ED1A9}" presName="node" presStyleLbl="node1" presStyleIdx="1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09E147-657F-4F47-B1BF-23C38469773E}" type="pres">
      <dgm:prSet presAssocID="{D2745043-3E66-4820-BD5E-D6CCED90368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9A55561-3F33-42B6-BC22-30C2C2EDEEF3}" type="pres">
      <dgm:prSet presAssocID="{D2745043-3E66-4820-BD5E-D6CCED90368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1F6A5B1-EE3A-40EC-AB9D-B13B6FE9FA6F}" type="pres">
      <dgm:prSet presAssocID="{E21EE91D-D1C8-4101-90B9-44C2DC0DEE18}" presName="node" presStyleLbl="node1" presStyleIdx="2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42C0AE-F436-432A-83EA-9F56F602E508}" type="presOf" srcId="{E21EE91D-D1C8-4101-90B9-44C2DC0DEE18}" destId="{E1F6A5B1-EE3A-40EC-AB9D-B13B6FE9FA6F}" srcOrd="0" destOrd="0" presId="urn:microsoft.com/office/officeart/2005/8/layout/process1"/>
    <dgm:cxn modelId="{865AA279-AF20-482A-BE2B-BE02B35C8BF7}" type="presOf" srcId="{ED1D632C-7C25-401F-B405-CEFF678ED1A9}" destId="{7AA0E95F-657A-42C7-9652-5C1A2B7DCB71}" srcOrd="0" destOrd="0" presId="urn:microsoft.com/office/officeart/2005/8/layout/process1"/>
    <dgm:cxn modelId="{C4EE7AA6-52E9-477B-947C-BB393ADC5EB0}" type="presOf" srcId="{DDBD8FE0-4315-4182-9C1D-10613EA6B71B}" destId="{A5F1D3B6-ECAC-4D40-A8DE-7B2A5C42780D}" srcOrd="0" destOrd="0" presId="urn:microsoft.com/office/officeart/2005/8/layout/process1"/>
    <dgm:cxn modelId="{90B5BC4C-FB0A-4461-8B2C-31D47B99345A}" srcId="{DDBD8FE0-4315-4182-9C1D-10613EA6B71B}" destId="{E21EE91D-D1C8-4101-90B9-44C2DC0DEE18}" srcOrd="2" destOrd="0" parTransId="{14FB749D-06D5-4F83-BB10-BB6BF8F3687D}" sibTransId="{3F1E7A80-9D1D-47F9-A6E3-E732F1487194}"/>
    <dgm:cxn modelId="{C422241D-2453-435F-B556-13973B7141E8}" srcId="{DDBD8FE0-4315-4182-9C1D-10613EA6B71B}" destId="{BD1C720C-D651-4FBE-A677-E611B5A35FDB}" srcOrd="0" destOrd="0" parTransId="{BE512ABF-FDE9-43D9-92D8-378F335459C4}" sibTransId="{8B69951F-5BE3-4AA4-B6D2-4637D0624844}"/>
    <dgm:cxn modelId="{674CEA01-3B4E-471F-B582-E5F1864748EE}" type="presOf" srcId="{8B69951F-5BE3-4AA4-B6D2-4637D0624844}" destId="{EA159998-161F-4712-8106-97063B811B6A}" srcOrd="1" destOrd="0" presId="urn:microsoft.com/office/officeart/2005/8/layout/process1"/>
    <dgm:cxn modelId="{5447D245-FFFA-4D98-B7AD-3CEF75CA7315}" srcId="{DDBD8FE0-4315-4182-9C1D-10613EA6B71B}" destId="{ED1D632C-7C25-401F-B405-CEFF678ED1A9}" srcOrd="1" destOrd="0" parTransId="{04EEA7F4-CC25-4145-A50A-C45A52F21CF2}" sibTransId="{D2745043-3E66-4820-BD5E-D6CCED903686}"/>
    <dgm:cxn modelId="{450B47D9-212B-46B8-BB77-DC1238240535}" type="presOf" srcId="{D2745043-3E66-4820-BD5E-D6CCED903686}" destId="{39A55561-3F33-42B6-BC22-30C2C2EDEEF3}" srcOrd="1" destOrd="0" presId="urn:microsoft.com/office/officeart/2005/8/layout/process1"/>
    <dgm:cxn modelId="{EE3B152D-81C1-4B7B-8C00-0F35F90D1151}" type="presOf" srcId="{BD1C720C-D651-4FBE-A677-E611B5A35FDB}" destId="{695C3357-1E33-4B54-8206-EAC72D4D314B}" srcOrd="0" destOrd="0" presId="urn:microsoft.com/office/officeart/2005/8/layout/process1"/>
    <dgm:cxn modelId="{B72286CC-E2C6-4F74-B141-13AAE76A5192}" type="presOf" srcId="{D2745043-3E66-4820-BD5E-D6CCED903686}" destId="{ED09E147-657F-4F47-B1BF-23C38469773E}" srcOrd="0" destOrd="0" presId="urn:microsoft.com/office/officeart/2005/8/layout/process1"/>
    <dgm:cxn modelId="{208D2389-FA13-4ABF-93D5-5AD9DF769AEE}" type="presOf" srcId="{8B69951F-5BE3-4AA4-B6D2-4637D0624844}" destId="{E32A3335-4062-4AF0-A82C-97B7C6D5BCF3}" srcOrd="0" destOrd="0" presId="urn:microsoft.com/office/officeart/2005/8/layout/process1"/>
    <dgm:cxn modelId="{F1F309F8-758E-4CE3-95BF-790D3757B1B9}" type="presParOf" srcId="{A5F1D3B6-ECAC-4D40-A8DE-7B2A5C42780D}" destId="{695C3357-1E33-4B54-8206-EAC72D4D314B}" srcOrd="0" destOrd="0" presId="urn:microsoft.com/office/officeart/2005/8/layout/process1"/>
    <dgm:cxn modelId="{3083FA31-875B-4959-9B3A-B7C97E47ACBB}" type="presParOf" srcId="{A5F1D3B6-ECAC-4D40-A8DE-7B2A5C42780D}" destId="{E32A3335-4062-4AF0-A82C-97B7C6D5BCF3}" srcOrd="1" destOrd="0" presId="urn:microsoft.com/office/officeart/2005/8/layout/process1"/>
    <dgm:cxn modelId="{BCF3F562-1660-404A-B50E-4D066E781970}" type="presParOf" srcId="{E32A3335-4062-4AF0-A82C-97B7C6D5BCF3}" destId="{EA159998-161F-4712-8106-97063B811B6A}" srcOrd="0" destOrd="0" presId="urn:microsoft.com/office/officeart/2005/8/layout/process1"/>
    <dgm:cxn modelId="{BBDCF93F-579C-4C3D-AD8F-EB322479FB75}" type="presParOf" srcId="{A5F1D3B6-ECAC-4D40-A8DE-7B2A5C42780D}" destId="{7AA0E95F-657A-42C7-9652-5C1A2B7DCB71}" srcOrd="2" destOrd="0" presId="urn:microsoft.com/office/officeart/2005/8/layout/process1"/>
    <dgm:cxn modelId="{4E6C2F5B-5CC9-4D50-8B47-E36B310F6DED}" type="presParOf" srcId="{A5F1D3B6-ECAC-4D40-A8DE-7B2A5C42780D}" destId="{ED09E147-657F-4F47-B1BF-23C38469773E}" srcOrd="3" destOrd="0" presId="urn:microsoft.com/office/officeart/2005/8/layout/process1"/>
    <dgm:cxn modelId="{391252D5-71BB-4622-8A6F-A835512AEE0A}" type="presParOf" srcId="{ED09E147-657F-4F47-B1BF-23C38469773E}" destId="{39A55561-3F33-42B6-BC22-30C2C2EDEEF3}" srcOrd="0" destOrd="0" presId="urn:microsoft.com/office/officeart/2005/8/layout/process1"/>
    <dgm:cxn modelId="{143EDD79-C0D2-4828-B2C2-55E8EF65690C}" type="presParOf" srcId="{A5F1D3B6-ECAC-4D40-A8DE-7B2A5C42780D}" destId="{E1F6A5B1-EE3A-40EC-AB9D-B13B6FE9FA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46CF1D-5C63-480E-8D3A-6F19BF15A4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E2E8843-8C4A-4248-BE19-4855733110C1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Thermal Energy</a:t>
          </a:r>
          <a:endParaRPr lang="en-US" dirty="0">
            <a:solidFill>
              <a:srgbClr val="FF0000"/>
            </a:solidFill>
          </a:endParaRPr>
        </a:p>
      </dgm:t>
    </dgm:pt>
    <dgm:pt modelId="{C7D5F62C-B45F-4C66-95A0-7993FB3D33A8}" type="parTrans" cxnId="{70A0C307-CB64-45F8-BC17-42E551369E1B}">
      <dgm:prSet/>
      <dgm:spPr/>
      <dgm:t>
        <a:bodyPr/>
        <a:lstStyle/>
        <a:p>
          <a:endParaRPr lang="en-US"/>
        </a:p>
      </dgm:t>
    </dgm:pt>
    <dgm:pt modelId="{427B62BA-5E52-4AB7-88A6-277AFD010E36}" type="sibTrans" cxnId="{70A0C307-CB64-45F8-BC17-42E551369E1B}">
      <dgm:prSet/>
      <dgm:spPr/>
      <dgm:t>
        <a:bodyPr/>
        <a:lstStyle/>
        <a:p>
          <a:endParaRPr lang="en-US"/>
        </a:p>
      </dgm:t>
    </dgm:pt>
    <dgm:pt modelId="{113012D6-ACDC-4B05-AA3D-424D2EF759C2}">
      <dgm:prSet phldrT="[Text]"/>
      <dgm:spPr/>
      <dgm:t>
        <a:bodyPr/>
        <a:lstStyle/>
        <a:p>
          <a:r>
            <a:rPr lang="en-US" dirty="0" smtClean="0"/>
            <a:t>to</a:t>
          </a:r>
          <a:endParaRPr lang="en-US" dirty="0"/>
        </a:p>
      </dgm:t>
    </dgm:pt>
    <dgm:pt modelId="{CF14C270-FDFF-4928-83C3-BBE1682370FD}" type="parTrans" cxnId="{C0E2EC9F-5AC0-4A5E-B8D2-E8DB137969E3}">
      <dgm:prSet/>
      <dgm:spPr/>
      <dgm:t>
        <a:bodyPr/>
        <a:lstStyle/>
        <a:p>
          <a:endParaRPr lang="en-US"/>
        </a:p>
      </dgm:t>
    </dgm:pt>
    <dgm:pt modelId="{6A1F6CA0-D17D-418C-AB61-3F887C758146}" type="sibTrans" cxnId="{C0E2EC9F-5AC0-4A5E-B8D2-E8DB137969E3}">
      <dgm:prSet/>
      <dgm:spPr/>
      <dgm:t>
        <a:bodyPr/>
        <a:lstStyle/>
        <a:p>
          <a:endParaRPr lang="en-US"/>
        </a:p>
      </dgm:t>
    </dgm:pt>
    <dgm:pt modelId="{EDE474D1-F7EF-48EC-8AF9-46A9B957A93C}">
      <dgm:prSet phldrT="[Text]"/>
      <dgm:spPr/>
      <dgm:t>
        <a:bodyPr/>
        <a:lstStyle/>
        <a:p>
          <a:r>
            <a:rPr lang="en-US" dirty="0" smtClean="0"/>
            <a:t>Kinetic Energy</a:t>
          </a:r>
          <a:endParaRPr lang="en-US" dirty="0"/>
        </a:p>
      </dgm:t>
    </dgm:pt>
    <dgm:pt modelId="{55702335-ACCC-42F1-9752-DA905F505B5B}" type="parTrans" cxnId="{C84AE643-DE5F-469C-8202-D9B3D9153B6A}">
      <dgm:prSet/>
      <dgm:spPr/>
      <dgm:t>
        <a:bodyPr/>
        <a:lstStyle/>
        <a:p>
          <a:endParaRPr lang="en-US"/>
        </a:p>
      </dgm:t>
    </dgm:pt>
    <dgm:pt modelId="{8530CB73-77C0-4D4F-8655-F144A774DC6B}" type="sibTrans" cxnId="{C84AE643-DE5F-469C-8202-D9B3D9153B6A}">
      <dgm:prSet/>
      <dgm:spPr/>
      <dgm:t>
        <a:bodyPr/>
        <a:lstStyle/>
        <a:p>
          <a:endParaRPr lang="en-US"/>
        </a:p>
      </dgm:t>
    </dgm:pt>
    <dgm:pt modelId="{08F14CED-A4EC-4AEA-8744-F9B4FC09A50F}" type="pres">
      <dgm:prSet presAssocID="{2546CF1D-5C63-480E-8D3A-6F19BF15A470}" presName="Name0" presStyleCnt="0">
        <dgm:presLayoutVars>
          <dgm:dir/>
          <dgm:resizeHandles val="exact"/>
        </dgm:presLayoutVars>
      </dgm:prSet>
      <dgm:spPr/>
    </dgm:pt>
    <dgm:pt modelId="{30577CA2-2DF4-4488-B8B2-EA6D0EEF3A3F}" type="pres">
      <dgm:prSet presAssocID="{5E2E8843-8C4A-4248-BE19-4855733110C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3C1F8-F83B-4E97-B620-0FB7A578E12E}" type="pres">
      <dgm:prSet presAssocID="{427B62BA-5E52-4AB7-88A6-277AFD010E3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2C3D817-DB06-4E99-8303-2AECC5FD7979}" type="pres">
      <dgm:prSet presAssocID="{427B62BA-5E52-4AB7-88A6-277AFD010E3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1D579338-7B66-4B77-A872-2CB7F74660B2}" type="pres">
      <dgm:prSet presAssocID="{113012D6-ACDC-4B05-AA3D-424D2EF759C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651F6-5C58-4996-BB66-8B74BBCF3AF1}" type="pres">
      <dgm:prSet presAssocID="{6A1F6CA0-D17D-418C-AB61-3F887C75814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98B87FD-F758-4D1B-8B18-DAC70FAE6651}" type="pres">
      <dgm:prSet presAssocID="{6A1F6CA0-D17D-418C-AB61-3F887C75814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07C29E3-A941-450C-B5B8-BDAB22DB0148}" type="pres">
      <dgm:prSet presAssocID="{EDE474D1-F7EF-48EC-8AF9-46A9B957A93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96300F-8DA2-493F-A1A0-A73A95175115}" type="presOf" srcId="{EDE474D1-F7EF-48EC-8AF9-46A9B957A93C}" destId="{A07C29E3-A941-450C-B5B8-BDAB22DB0148}" srcOrd="0" destOrd="0" presId="urn:microsoft.com/office/officeart/2005/8/layout/process1"/>
    <dgm:cxn modelId="{C0E2EC9F-5AC0-4A5E-B8D2-E8DB137969E3}" srcId="{2546CF1D-5C63-480E-8D3A-6F19BF15A470}" destId="{113012D6-ACDC-4B05-AA3D-424D2EF759C2}" srcOrd="1" destOrd="0" parTransId="{CF14C270-FDFF-4928-83C3-BBE1682370FD}" sibTransId="{6A1F6CA0-D17D-418C-AB61-3F887C758146}"/>
    <dgm:cxn modelId="{108490F3-2E14-4115-AC31-F446F2B79F38}" type="presOf" srcId="{5E2E8843-8C4A-4248-BE19-4855733110C1}" destId="{30577CA2-2DF4-4488-B8B2-EA6D0EEF3A3F}" srcOrd="0" destOrd="0" presId="urn:microsoft.com/office/officeart/2005/8/layout/process1"/>
    <dgm:cxn modelId="{C84AE643-DE5F-469C-8202-D9B3D9153B6A}" srcId="{2546CF1D-5C63-480E-8D3A-6F19BF15A470}" destId="{EDE474D1-F7EF-48EC-8AF9-46A9B957A93C}" srcOrd="2" destOrd="0" parTransId="{55702335-ACCC-42F1-9752-DA905F505B5B}" sibTransId="{8530CB73-77C0-4D4F-8655-F144A774DC6B}"/>
    <dgm:cxn modelId="{7725062B-F355-427A-9F1A-16742B1623F7}" type="presOf" srcId="{427B62BA-5E52-4AB7-88A6-277AFD010E36}" destId="{D0A3C1F8-F83B-4E97-B620-0FB7A578E12E}" srcOrd="0" destOrd="0" presId="urn:microsoft.com/office/officeart/2005/8/layout/process1"/>
    <dgm:cxn modelId="{E9D14F79-2E9F-4EEF-B1A8-BFF6E2AC65E0}" type="presOf" srcId="{2546CF1D-5C63-480E-8D3A-6F19BF15A470}" destId="{08F14CED-A4EC-4AEA-8744-F9B4FC09A50F}" srcOrd="0" destOrd="0" presId="urn:microsoft.com/office/officeart/2005/8/layout/process1"/>
    <dgm:cxn modelId="{131091E3-4F34-42EA-ADF8-B09B952F201D}" type="presOf" srcId="{427B62BA-5E52-4AB7-88A6-277AFD010E36}" destId="{02C3D817-DB06-4E99-8303-2AECC5FD7979}" srcOrd="1" destOrd="0" presId="urn:microsoft.com/office/officeart/2005/8/layout/process1"/>
    <dgm:cxn modelId="{4DD2F15B-FD32-466E-84DD-2EE8EAEEE6ED}" type="presOf" srcId="{6A1F6CA0-D17D-418C-AB61-3F887C758146}" destId="{E98B87FD-F758-4D1B-8B18-DAC70FAE6651}" srcOrd="1" destOrd="0" presId="urn:microsoft.com/office/officeart/2005/8/layout/process1"/>
    <dgm:cxn modelId="{70A0C307-CB64-45F8-BC17-42E551369E1B}" srcId="{2546CF1D-5C63-480E-8D3A-6F19BF15A470}" destId="{5E2E8843-8C4A-4248-BE19-4855733110C1}" srcOrd="0" destOrd="0" parTransId="{C7D5F62C-B45F-4C66-95A0-7993FB3D33A8}" sibTransId="{427B62BA-5E52-4AB7-88A6-277AFD010E36}"/>
    <dgm:cxn modelId="{58470CAD-B40F-488C-AE6E-9462CA7E35F2}" type="presOf" srcId="{113012D6-ACDC-4B05-AA3D-424D2EF759C2}" destId="{1D579338-7B66-4B77-A872-2CB7F74660B2}" srcOrd="0" destOrd="0" presId="urn:microsoft.com/office/officeart/2005/8/layout/process1"/>
    <dgm:cxn modelId="{225F38B6-144F-4711-97B7-D984CBD36C89}" type="presOf" srcId="{6A1F6CA0-D17D-418C-AB61-3F887C758146}" destId="{402651F6-5C58-4996-BB66-8B74BBCF3AF1}" srcOrd="0" destOrd="0" presId="urn:microsoft.com/office/officeart/2005/8/layout/process1"/>
    <dgm:cxn modelId="{EFD5E926-0CFA-41C0-BD84-AC02BA34D71E}" type="presParOf" srcId="{08F14CED-A4EC-4AEA-8744-F9B4FC09A50F}" destId="{30577CA2-2DF4-4488-B8B2-EA6D0EEF3A3F}" srcOrd="0" destOrd="0" presId="urn:microsoft.com/office/officeart/2005/8/layout/process1"/>
    <dgm:cxn modelId="{AEB80602-9AFA-4E1B-AFF5-2F9770EA432A}" type="presParOf" srcId="{08F14CED-A4EC-4AEA-8744-F9B4FC09A50F}" destId="{D0A3C1F8-F83B-4E97-B620-0FB7A578E12E}" srcOrd="1" destOrd="0" presId="urn:microsoft.com/office/officeart/2005/8/layout/process1"/>
    <dgm:cxn modelId="{7C7370E3-A146-4BD4-9345-E8D89E5AA482}" type="presParOf" srcId="{D0A3C1F8-F83B-4E97-B620-0FB7A578E12E}" destId="{02C3D817-DB06-4E99-8303-2AECC5FD7979}" srcOrd="0" destOrd="0" presId="urn:microsoft.com/office/officeart/2005/8/layout/process1"/>
    <dgm:cxn modelId="{B868ED3B-B85E-4AB1-922E-57557C3C5DB1}" type="presParOf" srcId="{08F14CED-A4EC-4AEA-8744-F9B4FC09A50F}" destId="{1D579338-7B66-4B77-A872-2CB7F74660B2}" srcOrd="2" destOrd="0" presId="urn:microsoft.com/office/officeart/2005/8/layout/process1"/>
    <dgm:cxn modelId="{171A6C07-30DF-441B-AB95-264F0C08C1B9}" type="presParOf" srcId="{08F14CED-A4EC-4AEA-8744-F9B4FC09A50F}" destId="{402651F6-5C58-4996-BB66-8B74BBCF3AF1}" srcOrd="3" destOrd="0" presId="urn:microsoft.com/office/officeart/2005/8/layout/process1"/>
    <dgm:cxn modelId="{48D55F3F-45CF-4275-B602-90A3D084C70E}" type="presParOf" srcId="{402651F6-5C58-4996-BB66-8B74BBCF3AF1}" destId="{E98B87FD-F758-4D1B-8B18-DAC70FAE6651}" srcOrd="0" destOrd="0" presId="urn:microsoft.com/office/officeart/2005/8/layout/process1"/>
    <dgm:cxn modelId="{1C6E7379-62E2-4218-A1A4-F4235DAD1568}" type="presParOf" srcId="{08F14CED-A4EC-4AEA-8744-F9B4FC09A50F}" destId="{A07C29E3-A941-450C-B5B8-BDAB22DB014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C3357-1E33-4B54-8206-EAC72D4D314B}">
      <dsp:nvSpPr>
        <dsp:cNvPr id="0" name=""/>
        <dsp:cNvSpPr/>
      </dsp:nvSpPr>
      <dsp:spPr>
        <a:xfrm>
          <a:off x="1073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 smtClean="0"/>
            <a:t>Year 1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2017-2018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Amateur Rocket Building Techniques</a:t>
          </a:r>
          <a:endParaRPr lang="en-US" sz="1800" kern="1200" dirty="0"/>
        </a:p>
      </dsp:txBody>
      <dsp:txXfrm>
        <a:off x="56178" y="601200"/>
        <a:ext cx="1771214" cy="2264697"/>
      </dsp:txXfrm>
    </dsp:sp>
    <dsp:sp modelId="{E32A3335-4062-4AF0-A82C-97B7C6D5BCF3}">
      <dsp:nvSpPr>
        <dsp:cNvPr id="0" name=""/>
        <dsp:cNvSpPr/>
      </dsp:nvSpPr>
      <dsp:spPr>
        <a:xfrm>
          <a:off x="2091095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091095" y="1578352"/>
        <a:ext cx="309558" cy="310393"/>
      </dsp:txXfrm>
    </dsp:sp>
    <dsp:sp modelId="{7AA0E95F-657A-42C7-9652-5C1A2B7DCB71}">
      <dsp:nvSpPr>
        <dsp:cNvPr id="0" name=""/>
        <dsp:cNvSpPr/>
      </dsp:nvSpPr>
      <dsp:spPr>
        <a:xfrm>
          <a:off x="2716887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 smtClean="0"/>
            <a:t>Year 2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2018-2019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Throttle Controlled Rocket Engine</a:t>
          </a:r>
          <a:endParaRPr lang="en-US" sz="1800" kern="1200" dirty="0"/>
        </a:p>
      </dsp:txBody>
      <dsp:txXfrm>
        <a:off x="2771992" y="601200"/>
        <a:ext cx="1771214" cy="2264697"/>
      </dsp:txXfrm>
    </dsp:sp>
    <dsp:sp modelId="{ED09E147-657F-4F47-B1BF-23C38469773E}">
      <dsp:nvSpPr>
        <dsp:cNvPr id="0" name=""/>
        <dsp:cNvSpPr/>
      </dsp:nvSpPr>
      <dsp:spPr>
        <a:xfrm>
          <a:off x="4806909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806909" y="1578352"/>
        <a:ext cx="309558" cy="310393"/>
      </dsp:txXfrm>
    </dsp:sp>
    <dsp:sp modelId="{E1F6A5B1-EE3A-40EC-AB9D-B13B6FE9FA6F}">
      <dsp:nvSpPr>
        <dsp:cNvPr id="0" name=""/>
        <dsp:cNvSpPr/>
      </dsp:nvSpPr>
      <dsp:spPr>
        <a:xfrm>
          <a:off x="5432702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 smtClean="0"/>
            <a:t>Year 3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2019-2020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Competition Rocket for Spaceport</a:t>
          </a:r>
          <a:endParaRPr lang="en-US" sz="1800" kern="1200" dirty="0"/>
        </a:p>
      </dsp:txBody>
      <dsp:txXfrm>
        <a:off x="5487807" y="601200"/>
        <a:ext cx="1771214" cy="2264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77CA2-2DF4-4488-B8B2-EA6D0EEF3A3F}">
      <dsp:nvSpPr>
        <dsp:cNvPr id="0" name=""/>
        <dsp:cNvSpPr/>
      </dsp:nvSpPr>
      <dsp:spPr>
        <a:xfrm>
          <a:off x="4151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FF0000"/>
              </a:solidFill>
            </a:rPr>
            <a:t>Thermal Energy</a:t>
          </a:r>
          <a:endParaRPr lang="en-US" sz="1900" kern="1200" dirty="0">
            <a:solidFill>
              <a:srgbClr val="FF0000"/>
            </a:solidFill>
          </a:endParaRPr>
        </a:p>
      </dsp:txBody>
      <dsp:txXfrm>
        <a:off x="25957" y="1409467"/>
        <a:ext cx="1197223" cy="700889"/>
      </dsp:txXfrm>
    </dsp:sp>
    <dsp:sp modelId="{D0A3C1F8-F83B-4E97-B620-0FB7A578E12E}">
      <dsp:nvSpPr>
        <dsp:cNvPr id="0" name=""/>
        <dsp:cNvSpPr/>
      </dsp:nvSpPr>
      <dsp:spPr>
        <a:xfrm>
          <a:off x="1369069" y="1606048"/>
          <a:ext cx="263057" cy="3077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69069" y="1667593"/>
        <a:ext cx="184140" cy="184637"/>
      </dsp:txXfrm>
    </dsp:sp>
    <dsp:sp modelId="{1D579338-7B66-4B77-A872-2CB7F74660B2}">
      <dsp:nvSpPr>
        <dsp:cNvPr id="0" name=""/>
        <dsp:cNvSpPr/>
      </dsp:nvSpPr>
      <dsp:spPr>
        <a:xfrm>
          <a:off x="1741320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to</a:t>
          </a:r>
          <a:endParaRPr lang="en-US" sz="1900" kern="1200" dirty="0"/>
        </a:p>
      </dsp:txBody>
      <dsp:txXfrm>
        <a:off x="1763126" y="1409467"/>
        <a:ext cx="1197223" cy="700889"/>
      </dsp:txXfrm>
    </dsp:sp>
    <dsp:sp modelId="{402651F6-5C58-4996-BB66-8B74BBCF3AF1}">
      <dsp:nvSpPr>
        <dsp:cNvPr id="0" name=""/>
        <dsp:cNvSpPr/>
      </dsp:nvSpPr>
      <dsp:spPr>
        <a:xfrm>
          <a:off x="3106239" y="1606048"/>
          <a:ext cx="263057" cy="3077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06239" y="1667593"/>
        <a:ext cx="184140" cy="184637"/>
      </dsp:txXfrm>
    </dsp:sp>
    <dsp:sp modelId="{A07C29E3-A941-450C-B5B8-BDAB22DB0148}">
      <dsp:nvSpPr>
        <dsp:cNvPr id="0" name=""/>
        <dsp:cNvSpPr/>
      </dsp:nvSpPr>
      <dsp:spPr>
        <a:xfrm>
          <a:off x="3478489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Kinetic Energy</a:t>
          </a:r>
          <a:endParaRPr lang="en-US" sz="1900" kern="1200" dirty="0"/>
        </a:p>
      </dsp:txBody>
      <dsp:txXfrm>
        <a:off x="3500295" y="1409467"/>
        <a:ext cx="1197223" cy="700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961" y="1298448"/>
            <a:ext cx="7315200" cy="3255264"/>
          </a:xfrm>
        </p:spPr>
        <p:txBody>
          <a:bodyPr/>
          <a:lstStyle/>
          <a:p>
            <a:r>
              <a:rPr lang="en-US" dirty="0"/>
              <a:t>Design, Manufacturing and Testing of a Hybrid Rocket Engine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61" y="4670246"/>
            <a:ext cx="8135425" cy="866030"/>
          </a:xfrm>
        </p:spPr>
        <p:txBody>
          <a:bodyPr/>
          <a:lstStyle/>
          <a:p>
            <a:r>
              <a:rPr lang="en-US" dirty="0" smtClean="0"/>
              <a:t>UNH Students for the Exploration and Development of Space (SEDS)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7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Oxidizer Flow Control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7561" y="-19445"/>
            <a:ext cx="3108615" cy="4144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41">
            <a:off x="3951243" y="2423656"/>
            <a:ext cx="4067841" cy="5423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5757" y="1123837"/>
            <a:ext cx="31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Positioned upside down as it is in liquid phase within the tank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47956" y="4558180"/>
            <a:ext cx="292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regulator controlled by an Arduino and motor controller and implementing an electric motor and gear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Injector Plate Design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97" y="0"/>
            <a:ext cx="6088886" cy="8118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55" y="-2351345"/>
            <a:ext cx="5212772" cy="69503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725" y="1884533"/>
            <a:ext cx="2219325" cy="185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41" y="4308384"/>
            <a:ext cx="1781175" cy="135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66305" y="1745673"/>
            <a:ext cx="3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Top-side of the injector plate responsible for collecting the output of the flow regulator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717578" y="2726575"/>
            <a:ext cx="501785" cy="4322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766305" y="2726575"/>
            <a:ext cx="28382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9143" y="1487978"/>
            <a:ext cx="225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impinging-inward plate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56092" y="3840480"/>
            <a:ext cx="222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Shower-Head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1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76082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Combustion Chamber Design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62" y="-597253"/>
            <a:ext cx="5477140" cy="7302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353873"/>
            <a:ext cx="2195512" cy="2141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520" y="1628774"/>
            <a:ext cx="3227295" cy="3600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5738" y="143256"/>
            <a:ext cx="442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5.5 Inch flange with bolt holes to allow easy connection to the injector plate and nozzle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04611" y="723207"/>
            <a:ext cx="366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O-Ring to constrain the combustion gases inside the chamber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101542" y="1070574"/>
            <a:ext cx="1479665" cy="2989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493135" y="789587"/>
            <a:ext cx="623453" cy="7405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04861" y="4906059"/>
            <a:ext cx="208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Alignment pins for precise assembly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2967" y="4148051"/>
            <a:ext cx="693896" cy="758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7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Nozzle Design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794" y="1811773"/>
            <a:ext cx="3933825" cy="334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14" y="-415400"/>
            <a:ext cx="5759742" cy="7679656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9971066"/>
              </p:ext>
            </p:extLst>
          </p:nvPr>
        </p:nvGraphicFramePr>
        <p:xfrm>
          <a:off x="6933969" y="-636075"/>
          <a:ext cx="4723476" cy="3519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6276" y="5453149"/>
            <a:ext cx="342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Graphite utilized for its known temperature and corrosion resistance and 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5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Component Manufacturing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52414"/>
            <a:ext cx="3429352" cy="2572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610" y="3671815"/>
            <a:ext cx="3471331" cy="2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3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Cold </a:t>
            </a:r>
            <a:r>
              <a:rPr lang="en-US" sz="2000" dirty="0" smtClean="0"/>
              <a:t>Test - Injector</a:t>
            </a:r>
            <a:endParaRPr lang="en-US" b="1" dirty="0"/>
          </a:p>
        </p:txBody>
      </p:sp>
      <p:pic>
        <p:nvPicPr>
          <p:cNvPr id="4" name="Picture 3" descr="C:\Users\Collin\Downloads\20190208_011322000_iO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93" y="500131"/>
            <a:ext cx="4310411" cy="291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85" y="-2758828"/>
            <a:ext cx="5212772" cy="69503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43" y="1466027"/>
            <a:ext cx="1828800" cy="186670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3509802" y="3410171"/>
            <a:ext cx="3918463" cy="323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347" y="3579334"/>
            <a:ext cx="4318102" cy="23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3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Safety - Hot Fire Test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88" y="227231"/>
            <a:ext cx="3099999" cy="4133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411" y="4559687"/>
            <a:ext cx="2697552" cy="1953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218" y="423534"/>
            <a:ext cx="4481375" cy="2286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3315" y="532807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foot deep concrete cylinder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74474" y="3084540"/>
            <a:ext cx="3307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Location for hot test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Sandpit on Garrity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Durham and Lee PD and FD will be present for security</a:t>
            </a:r>
          </a:p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382115" y="5328070"/>
            <a:ext cx="1994641" cy="5324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6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Data Collection </a:t>
            </a:r>
            <a:r>
              <a:rPr lang="en-US" sz="2000" dirty="0" smtClean="0"/>
              <a:t>- Hot Fire Test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8244" y="506949"/>
            <a:ext cx="4122728" cy="3092046"/>
          </a:xfrm>
          <a:prstGeom prst="rect">
            <a:avLst/>
          </a:prstGeom>
        </p:spPr>
      </p:pic>
      <p:pic>
        <p:nvPicPr>
          <p:cNvPr id="1026" name="Picture 2" descr="https://scontent.fzty2-1.fna.fbcdn.net/v/t1.15752-9/52868298_429672384533886_3728991233175977984_n.jpg?_nc_cat=103&amp;_nc_ht=scontent.fzty2-1.fna&amp;oh=e0017e9b5478e4159cf5e088254289a0&amp;oe=5D2199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40" y="797099"/>
            <a:ext cx="3348993" cy="25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zty2-1.fna.fbcdn.net/v/t1.15752-9/52641219_2147232282013081_5925464373370814464_n.jpg?_nc_cat=104&amp;_nc_ht=scontent.fzty2-1.fna&amp;oh=ae09c05e3095ae3ea4b77f50b3dccdf8&amp;oe=5CE539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71" y="3758851"/>
            <a:ext cx="3381062" cy="253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86775" y="3598995"/>
            <a:ext cx="376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amazing Vice President, Thomas Collins, excited for the test tomorrow!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1433" y="4910371"/>
            <a:ext cx="4147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 Cell and Thermocouple data collection equipment to gather necessary information for future optimization</a:t>
            </a:r>
          </a:p>
          <a:p>
            <a:r>
              <a:rPr lang="en-US" dirty="0" smtClean="0"/>
              <a:t>(the wires will be cleaned up… hopefully)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0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Moving Forward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197" y="17636"/>
            <a:ext cx="3454272" cy="3586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02" y="3747583"/>
            <a:ext cx="3439821" cy="2382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045" y="3512720"/>
            <a:ext cx="2725033" cy="2143125"/>
          </a:xfrm>
          <a:prstGeom prst="rect">
            <a:avLst/>
          </a:prstGeom>
        </p:spPr>
      </p:pic>
      <p:pic>
        <p:nvPicPr>
          <p:cNvPr id="2050" name="Picture 2" descr="Image result for rocket engine te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67" y="510555"/>
            <a:ext cx="3927161" cy="220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63045" y="2784764"/>
            <a:ext cx="2876203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Further Engine Optimization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64950" y="6043353"/>
            <a:ext cx="306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Gimbal Ring supporting 2 dimension engine movement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81764" y="3424428"/>
            <a:ext cx="223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Gimbal Assembly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391396" y="5806504"/>
            <a:ext cx="2219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Degree movement from the primary 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u="sng" dirty="0"/>
              <a:t>Year 3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Competition Rocket for </a:t>
            </a:r>
            <a:r>
              <a:rPr lang="en-US" dirty="0" smtClean="0"/>
              <a:t>Spaceport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Goals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778698"/>
            <a:ext cx="7188200" cy="2262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8299" y="3424428"/>
            <a:ext cx="5020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Design, manufacture and fly a 8 inch diameter hybrid-propelled rocket to 10,000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Incorporate the year 2 hybrid rocket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Further optimization of the hybrid rocket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Maximize thrust output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Implement a gimbal system into the rocket to control the thrust vector of the engine during flight for stability and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br>
              <a:rPr lang="en-US" dirty="0" smtClean="0"/>
            </a:br>
            <a:r>
              <a:rPr lang="en-US" dirty="0" smtClean="0"/>
              <a:t>UNH SEDS?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282632"/>
            <a:ext cx="3831676" cy="2871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3424428"/>
            <a:ext cx="3836696" cy="297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312" y="2031701"/>
            <a:ext cx="355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single chapter within a nationwide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Founded April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Aerospace engineering </a:t>
            </a:r>
            <a:r>
              <a:rPr lang="en-US" dirty="0"/>
              <a:t>o</a:t>
            </a:r>
            <a:r>
              <a:rPr lang="en-US" dirty="0" smtClean="0"/>
              <a:t>rganization within CEPS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Comprised of 25 passionate students of 6 different majors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6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2918" y="4076700"/>
            <a:ext cx="2832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Charlie Nitschelm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cjn1012@wildcats.unh.edu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unhseds.org</a:t>
            </a:r>
          </a:p>
          <a:p>
            <a:r>
              <a:rPr lang="en-US" i="1" dirty="0" smtClean="0">
                <a:solidFill>
                  <a:schemeClr val="bg1"/>
                </a:solidFill>
                <a:latin typeface="+mj-lt"/>
              </a:rPr>
              <a:t>(Coming March 2019)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57" y="756458"/>
            <a:ext cx="7109807" cy="53280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8864" y="6159731"/>
            <a:ext cx="606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SEDS SpaceVision Conference, San Diego CA, November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9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Vision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813768"/>
              </p:ext>
            </p:extLst>
          </p:nvPr>
        </p:nvGraphicFramePr>
        <p:xfrm>
          <a:off x="3951865" y="1690878"/>
          <a:ext cx="7315200" cy="3467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93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8" y="1383565"/>
            <a:ext cx="3314699" cy="4601183"/>
          </a:xfrm>
        </p:spPr>
        <p:txBody>
          <a:bodyPr/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1</a:t>
            </a:r>
            <a:br>
              <a:rPr lang="en-US" u="sng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</a:t>
            </a:r>
            <a:r>
              <a:rPr lang="en-US" dirty="0" smtClean="0"/>
              <a:t>Rocket </a:t>
            </a:r>
            <a:r>
              <a:rPr lang="en-US" dirty="0"/>
              <a:t>Building </a:t>
            </a:r>
            <a:r>
              <a:rPr lang="en-US" dirty="0" smtClean="0"/>
              <a:t>Techniques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Building Composite Rocket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A picture containing person, indoor, table, wall&#10;&#10;Description generated with very high confidence">
            <a:extLst>
              <a:ext uri="{FF2B5EF4-FFF2-40B4-BE49-F238E27FC236}">
                <a16:creationId xmlns:a16="http://schemas.microsoft.com/office/drawing/2014/main" id="{17F82095-2ED4-4D89-97DF-AA01A7055C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6" y="473553"/>
            <a:ext cx="3155073" cy="21404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619" descr="A picture containing indoor, ground&#10;&#10;Description generated with high confidence">
            <a:extLst>
              <a:ext uri="{FF2B5EF4-FFF2-40B4-BE49-F238E27FC236}">
                <a16:creationId xmlns:a16="http://schemas.microsoft.com/office/drawing/2014/main" id="{35B16E84-B8F1-458F-9CEA-CE3659D36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89" y="3077604"/>
            <a:ext cx="3155073" cy="29071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72" y="4460614"/>
            <a:ext cx="3155072" cy="21404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527427" y="767295"/>
            <a:ext cx="3251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prior experience with rockets whatsoever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Trial and error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stage rockets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Did it land in a tree?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Multi-stage rockets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Staging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Staging electronics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Did it land in a lake?</a:t>
            </a:r>
          </a:p>
        </p:txBody>
      </p:sp>
    </p:spTree>
    <p:extLst>
      <p:ext uri="{BB962C8B-B14F-4D97-AF65-F5344CB8AC3E}">
        <p14:creationId xmlns:p14="http://schemas.microsoft.com/office/powerpoint/2010/main" val="28217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47507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Amateur Rocket </a:t>
            </a:r>
            <a:r>
              <a:rPr lang="en-US" dirty="0"/>
              <a:t>Building </a:t>
            </a:r>
            <a:r>
              <a:rPr lang="en-US" dirty="0" smtClean="0"/>
              <a:t>Techniques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Simulation and Testing</a:t>
            </a:r>
            <a:endParaRPr 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52" y="342534"/>
            <a:ext cx="3581949" cy="23879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8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9" y="3105564"/>
            <a:ext cx="3557699" cy="300313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pic>
        <p:nvPicPr>
          <p:cNvPr id="11" name="Picture 12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758" r="7468" b="1283"/>
          <a:stretch/>
        </p:blipFill>
        <p:spPr>
          <a:xfrm>
            <a:off x="3612755" y="342534"/>
            <a:ext cx="3945096" cy="32896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C081A82B-5482-46D3-9754-A6B78AE88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754" r="5578" b="1137"/>
          <a:stretch/>
        </p:blipFill>
        <p:spPr>
          <a:xfrm>
            <a:off x="4189432" y="3632200"/>
            <a:ext cx="3278167" cy="272025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057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Presentations and Awards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11" y="3714707"/>
            <a:ext cx="3980389" cy="2652945"/>
          </a:xfrm>
        </p:spPr>
      </p:pic>
      <p:pic>
        <p:nvPicPr>
          <p:cNvPr id="4" name="Picture 2" descr="Image may contain: 4 people, people standing">
            <a:extLst>
              <a:ext uri="{FF2B5EF4-FFF2-40B4-BE49-F238E27FC236}">
                <a16:creationId xmlns:a16="http://schemas.microsoft.com/office/drawing/2014/main" id="{8DFCFE52-D2C8-461F-8983-5B13BEFC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11" y="495258"/>
            <a:ext cx="3980389" cy="26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5700" y="1854767"/>
            <a:ext cx="317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Presentations are a great way to consolidate your learning over a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Place at the URC – Engineering Competition Teams – April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place overall in the University Student Rocketry Competition October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63" y="3723669"/>
            <a:ext cx="3150492" cy="2667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Research Literature</a:t>
            </a:r>
            <a:endParaRPr lang="en-US" b="1" dirty="0"/>
          </a:p>
        </p:txBody>
      </p:sp>
      <p:pic>
        <p:nvPicPr>
          <p:cNvPr id="1026" name="Picture 2" descr="Image result for rocket propulsion el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055" y="872668"/>
            <a:ext cx="2857501" cy="451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311" y="3668108"/>
            <a:ext cx="2390197" cy="272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9200" y="711200"/>
            <a:ext cx="4330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Rocketry is an experimental field</a:t>
            </a:r>
          </a:p>
          <a:p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Research related literature on rocket engine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Review other engineering reports on hybrid rocket engines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went right?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went wrong?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Concept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3352802" y="2215720"/>
            <a:ext cx="8977077" cy="2417416"/>
            <a:chOff x="3352802" y="2215720"/>
            <a:chExt cx="8977077" cy="2417416"/>
          </a:xfrm>
        </p:grpSpPr>
        <p:grpSp>
          <p:nvGrpSpPr>
            <p:cNvPr id="10" name="Group 9"/>
            <p:cNvGrpSpPr/>
            <p:nvPr/>
          </p:nvGrpSpPr>
          <p:grpSpPr>
            <a:xfrm rot="16200000">
              <a:off x="6632633" y="-1064111"/>
              <a:ext cx="2417416" cy="8977077"/>
              <a:chOff x="18077962" y="-277425"/>
              <a:chExt cx="6388982" cy="2610765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50891" y="13732487"/>
                <a:ext cx="5477140" cy="730285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94621" y="10294701"/>
                <a:ext cx="5212772" cy="695036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8058" y="7186825"/>
                <a:ext cx="6088886" cy="811851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543182" y="-277425"/>
                <a:ext cx="5767451" cy="768993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7962" y="18150575"/>
                <a:ext cx="5759742" cy="7679656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39172" y="2085892"/>
              <a:ext cx="1593942" cy="212525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771566" y="1395881"/>
            <a:ext cx="155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Oxidizer Tank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73511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Regulator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92184" y="1395881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Injector Plate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89907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Impinging Plate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49167" y="1397494"/>
            <a:ext cx="1680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Combustion Chamber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29315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Nozzle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74784" y="1726128"/>
            <a:ext cx="50776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849167" y="2043825"/>
            <a:ext cx="1478483" cy="2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6" idx="1"/>
          </p:cNvCxnSpPr>
          <p:nvPr/>
        </p:nvCxnSpPr>
        <p:spPr>
          <a:xfrm flipV="1">
            <a:off x="8849166" y="1720660"/>
            <a:ext cx="1" cy="323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43791" y="1721689"/>
            <a:ext cx="617225" cy="1262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547500" y="1737471"/>
            <a:ext cx="478726" cy="980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9434162" y="2038818"/>
            <a:ext cx="474826" cy="8706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73511" y="5033372"/>
            <a:ext cx="5881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773218" y="3596657"/>
            <a:ext cx="202085" cy="1436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8372332" y="3596657"/>
            <a:ext cx="202085" cy="1436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11168905" y="3945491"/>
            <a:ext cx="153776" cy="1087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6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Reducer and Oxidizer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14" y="323941"/>
            <a:ext cx="4743295" cy="6324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80" y="1579835"/>
            <a:ext cx="4341590" cy="578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546" y="4267104"/>
            <a:ext cx="1170776" cy="161251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978090" y="236439"/>
            <a:ext cx="3519771" cy="2220766"/>
            <a:chOff x="6232783" y="357350"/>
            <a:chExt cx="3519771" cy="22207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2783" y="361534"/>
              <a:ext cx="1182371" cy="22165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1483" y="357350"/>
              <a:ext cx="1182371" cy="22207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592" y="357350"/>
              <a:ext cx="1173962" cy="2220765"/>
            </a:xfrm>
            <a:prstGeom prst="rect">
              <a:avLst/>
            </a:prstGeom>
          </p:spPr>
        </p:pic>
      </p:grpSp>
      <p:cxnSp>
        <p:nvCxnSpPr>
          <p:cNvPr id="15" name="Elbow Connector 14"/>
          <p:cNvCxnSpPr/>
          <p:nvPr/>
        </p:nvCxnSpPr>
        <p:spPr>
          <a:xfrm rot="16200000" flipV="1">
            <a:off x="3487189" y="1234440"/>
            <a:ext cx="2044932" cy="1338350"/>
          </a:xfrm>
          <a:prstGeom prst="bentConnector3">
            <a:avLst>
              <a:gd name="adj1" fmla="val 8536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40480" y="804380"/>
            <a:ext cx="158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Nitrous Oxide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84838" y="804380"/>
            <a:ext cx="145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HTPB Ingredients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684838" y="1450711"/>
            <a:ext cx="12932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880465" y="2937643"/>
            <a:ext cx="1604357" cy="486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64232" y="3424428"/>
            <a:ext cx="157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Location of Reducer Mold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849687" y="5915352"/>
            <a:ext cx="206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Burn Rate Catalyst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4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1232</TotalTime>
  <Words>474</Words>
  <Application>Microsoft Office PowerPoint</Application>
  <PresentationFormat>Widescreen</PresentationFormat>
  <Paragraphs>109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Corbel</vt:lpstr>
      <vt:lpstr>Wingdings 2</vt:lpstr>
      <vt:lpstr>Frame</vt:lpstr>
      <vt:lpstr>Design, Manufacturing and Testing of a Hybrid Rocket Engine</vt:lpstr>
      <vt:lpstr>What is  UNH SEDS?</vt:lpstr>
      <vt:lpstr>My Vision</vt:lpstr>
      <vt:lpstr>Year 1  Amateur Rocket Building Techniques  Building Composite Rocket </vt:lpstr>
      <vt:lpstr>Year 1  Amateur Rocket Building Techniques  Simulation and Testing</vt:lpstr>
      <vt:lpstr>Year 1  Amateur Rocket Building Techniques  Presentations and Awards</vt:lpstr>
      <vt:lpstr>Year 2  Throttle Controlled Rocket Engine  Research Literature</vt:lpstr>
      <vt:lpstr>Year 2  Throttle Controlled Rocket Engine  Concept</vt:lpstr>
      <vt:lpstr>Year 2  Throttle Controlled Rocket Engine  Reducer and Oxidizer</vt:lpstr>
      <vt:lpstr>Year 2  Throttle Controlled Rocket Engine  Oxidizer Flow Control </vt:lpstr>
      <vt:lpstr>Year 2  Throttle Controlled Rocket Engine  Injector Plate Design</vt:lpstr>
      <vt:lpstr>Year 2  Throttle Controlled Rocket Engine  Combustion Chamber Design</vt:lpstr>
      <vt:lpstr>Year 2  Throttle Controlled Rocket Engine  Nozzle Design</vt:lpstr>
      <vt:lpstr>Year 2  Throttle Controlled Rocket Engine  Component Manufacturing</vt:lpstr>
      <vt:lpstr>Year 2  Throttle Controlled Rocket Engine  Cold Test - Injector</vt:lpstr>
      <vt:lpstr>Year 2  Throttle Controlled Rocket Engine  Safety - Hot Fire Test</vt:lpstr>
      <vt:lpstr>Year 2  Throttle Controlled Rocket Engine  Data Collection - Hot Fire Test</vt:lpstr>
      <vt:lpstr>Year 2  Throttle Controlled Rocket Engine  Moving Forward</vt:lpstr>
      <vt:lpstr>Year 3  Competition Rocket for Spaceport  Goals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Design, Manufacturing and Testing of a Hybrid Rocket Engine</dc:title>
  <dc:creator>Nitschelm, Charlie J</dc:creator>
  <cp:lastModifiedBy>Nitschelm, Charlie J</cp:lastModifiedBy>
  <cp:revision>34</cp:revision>
  <dcterms:created xsi:type="dcterms:W3CDTF">2019-02-27T02:44:57Z</dcterms:created>
  <dcterms:modified xsi:type="dcterms:W3CDTF">2019-02-28T01:28:04Z</dcterms:modified>
</cp:coreProperties>
</file>